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077511" y="5410201"/>
            <a:ext cx="2743200" cy="365125"/>
          </a:xfrm>
        </p:spPr>
        <p:txBody>
          <a:bodyPr/>
          <a:lstStyle/>
          <a:p>
            <a:fld id="{9D57284C-5083-4D54-B98A-13A6FA933A2A}" type="datetimeFigureOut">
              <a:rPr lang="en-US" smtClean="0"/>
              <a:t>10/23/2017</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388781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217447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250888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2751372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330730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D57284C-5083-4D54-B98A-13A6FA933A2A}"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018869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D57284C-5083-4D54-B98A-13A6FA933A2A}"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397996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57284C-5083-4D54-B98A-13A6FA933A2A}"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4080426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57284C-5083-4D54-B98A-13A6FA933A2A}"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204390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57284C-5083-4D54-B98A-13A6FA933A2A}"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259566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57284C-5083-4D54-B98A-13A6FA933A2A}"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98540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44538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57284C-5083-4D54-B98A-13A6FA933A2A}"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318103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57284C-5083-4D54-B98A-13A6FA933A2A}"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62506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7284C-5083-4D54-B98A-13A6FA933A2A}"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161589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290797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7284C-5083-4D54-B98A-13A6FA933A2A}"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80873-E9B2-4DC0-A636-45F8610BCE9B}" type="slidenum">
              <a:rPr lang="en-US" smtClean="0"/>
              <a:t>‹#›</a:t>
            </a:fld>
            <a:endParaRPr lang="en-US"/>
          </a:p>
        </p:txBody>
      </p:sp>
    </p:spTree>
    <p:extLst>
      <p:ext uri="{BB962C8B-B14F-4D97-AF65-F5344CB8AC3E}">
        <p14:creationId xmlns:p14="http://schemas.microsoft.com/office/powerpoint/2010/main" val="369267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57284C-5083-4D54-B98A-13A6FA933A2A}" type="datetimeFigureOut">
              <a:rPr lang="en-US" smtClean="0"/>
              <a:t>10/23/2017</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E480873-E9B2-4DC0-A636-45F8610BCE9B}" type="slidenum">
              <a:rPr lang="en-US" smtClean="0"/>
              <a:t>‹#›</a:t>
            </a:fld>
            <a:endParaRPr lang="en-US"/>
          </a:p>
        </p:txBody>
      </p:sp>
    </p:spTree>
    <p:extLst>
      <p:ext uri="{BB962C8B-B14F-4D97-AF65-F5344CB8AC3E}">
        <p14:creationId xmlns:p14="http://schemas.microsoft.com/office/powerpoint/2010/main" val="65288919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a:latin typeface="Candara" panose="020E0502030303020204" pitchFamily="34" charset="0"/>
              </a:rPr>
              <a:t>Fahrenheit 451</a:t>
            </a:r>
          </a:p>
        </p:txBody>
      </p:sp>
      <p:sp>
        <p:nvSpPr>
          <p:cNvPr id="3" name="Subtitle 2"/>
          <p:cNvSpPr>
            <a:spLocks noGrp="1"/>
          </p:cNvSpPr>
          <p:nvPr>
            <p:ph type="subTitle" idx="1"/>
          </p:nvPr>
        </p:nvSpPr>
        <p:spPr/>
        <p:txBody>
          <a:bodyPr>
            <a:noAutofit/>
          </a:bodyPr>
          <a:lstStyle/>
          <a:p>
            <a:r>
              <a:rPr lang="en-US" sz="2800">
                <a:solidFill>
                  <a:schemeClr val="tx1"/>
                </a:solidFill>
                <a:latin typeface="Candara" panose="020E0502030303020204" pitchFamily="34" charset="0"/>
              </a:rPr>
              <a:t>Written by Ray Bradbury</a:t>
            </a:r>
          </a:p>
          <a:p>
            <a:endParaRPr lang="en-US" sz="2800">
              <a:solidFill>
                <a:schemeClr val="tx1"/>
              </a:solidFill>
              <a:latin typeface="Candara" panose="020E0502030303020204" pitchFamily="34" charset="0"/>
            </a:endParaRPr>
          </a:p>
          <a:p>
            <a:r>
              <a:rPr lang="en-US" sz="2800">
                <a:solidFill>
                  <a:schemeClr val="tx1"/>
                </a:solidFill>
                <a:latin typeface="Candara" panose="020E0502030303020204" pitchFamily="34" charset="0"/>
              </a:rPr>
              <a:t>Presentation by Katherine Pilditch</a:t>
            </a:r>
          </a:p>
        </p:txBody>
      </p:sp>
      <p:pic>
        <p:nvPicPr>
          <p:cNvPr id="4" name="Picture 3" descr="website design - Image choice specificity - Graphic Desig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8042" y="1766071"/>
            <a:ext cx="2560520" cy="3487783"/>
          </a:xfrm>
          <a:prstGeom prst="rect">
            <a:avLst/>
          </a:prstGeom>
        </p:spPr>
      </p:pic>
    </p:spTree>
    <p:extLst>
      <p:ext uri="{BB962C8B-B14F-4D97-AF65-F5344CB8AC3E}">
        <p14:creationId xmlns:p14="http://schemas.microsoft.com/office/powerpoint/2010/main" val="54648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68E17-CD2F-4C84-A445-6AA782B4DC10}"/>
              </a:ext>
            </a:extLst>
          </p:cNvPr>
          <p:cNvSpPr>
            <a:spLocks noGrp="1"/>
          </p:cNvSpPr>
          <p:nvPr>
            <p:ph type="title"/>
          </p:nvPr>
        </p:nvSpPr>
        <p:spPr>
          <a:xfrm>
            <a:off x="1285875" y="476250"/>
            <a:ext cx="9906000" cy="1477961"/>
          </a:xfrm>
        </p:spPr>
        <p:txBody>
          <a:bodyPr/>
          <a:lstStyle/>
          <a:p>
            <a:r>
              <a:rPr lang="en-US">
                <a:latin typeface="Candara"/>
              </a:rPr>
              <a:t>Compare to another story</a:t>
            </a:r>
          </a:p>
        </p:txBody>
      </p:sp>
      <p:sp>
        <p:nvSpPr>
          <p:cNvPr id="3" name="Text Placeholder 2">
            <a:extLst>
              <a:ext uri="{FF2B5EF4-FFF2-40B4-BE49-F238E27FC236}">
                <a16:creationId xmlns:a16="http://schemas.microsoft.com/office/drawing/2014/main" id="{C6FD638E-CB85-4462-ACDE-C612DD94036D}"/>
              </a:ext>
            </a:extLst>
          </p:cNvPr>
          <p:cNvSpPr>
            <a:spLocks noGrp="1"/>
          </p:cNvSpPr>
          <p:nvPr>
            <p:ph type="body" idx="1"/>
          </p:nvPr>
        </p:nvSpPr>
        <p:spPr>
          <a:xfrm>
            <a:off x="1371448" y="1657350"/>
            <a:ext cx="4649783" cy="823912"/>
          </a:xfrm>
        </p:spPr>
        <p:txBody>
          <a:bodyPr/>
          <a:lstStyle/>
          <a:p>
            <a:r>
              <a:rPr lang="en-US">
                <a:latin typeface="Candara"/>
              </a:rPr>
              <a:t>Fahrenheit 451</a:t>
            </a:r>
          </a:p>
        </p:txBody>
      </p:sp>
      <p:sp>
        <p:nvSpPr>
          <p:cNvPr id="4" name="Content Placeholder 3">
            <a:extLst>
              <a:ext uri="{FF2B5EF4-FFF2-40B4-BE49-F238E27FC236}">
                <a16:creationId xmlns:a16="http://schemas.microsoft.com/office/drawing/2014/main" id="{EFADDAFD-F1D8-42C2-9008-C95A43A8D39A}"/>
              </a:ext>
            </a:extLst>
          </p:cNvPr>
          <p:cNvSpPr>
            <a:spLocks noGrp="1"/>
          </p:cNvSpPr>
          <p:nvPr>
            <p:ph sz="half" idx="2"/>
          </p:nvPr>
        </p:nvSpPr>
        <p:spPr>
          <a:xfrm>
            <a:off x="1181100" y="2505075"/>
            <a:ext cx="4878391" cy="2717801"/>
          </a:xfrm>
        </p:spPr>
        <p:txBody>
          <a:bodyPr vert="horz" lIns="91440" tIns="45720" rIns="91440" bIns="45720" rtlCol="0" anchor="t">
            <a:noAutofit/>
          </a:bodyPr>
          <a:lstStyle/>
          <a:p>
            <a:pPr marL="0" indent="0">
              <a:buNone/>
            </a:pPr>
            <a:r>
              <a:rPr lang="en-US">
                <a:latin typeface="Candara"/>
              </a:rPr>
              <a:t>Fahrenheit 451 is similar to The Giver. I say this because they are both dystopian settings, and the both realize (the main characters; Jonas and Montag) that the society they live in is violent, and that those close to them are not actually feeling any real emotions for them.</a:t>
            </a:r>
          </a:p>
        </p:txBody>
      </p:sp>
      <p:sp>
        <p:nvSpPr>
          <p:cNvPr id="5" name="Text Placeholder 4">
            <a:extLst>
              <a:ext uri="{FF2B5EF4-FFF2-40B4-BE49-F238E27FC236}">
                <a16:creationId xmlns:a16="http://schemas.microsoft.com/office/drawing/2014/main" id="{802BEB23-EDCD-4BF1-8D08-7CC22C9D9EDB}"/>
              </a:ext>
            </a:extLst>
          </p:cNvPr>
          <p:cNvSpPr>
            <a:spLocks noGrp="1"/>
          </p:cNvSpPr>
          <p:nvPr>
            <p:ph type="body" sz="quarter" idx="3"/>
          </p:nvPr>
        </p:nvSpPr>
        <p:spPr>
          <a:xfrm>
            <a:off x="6362700" y="1657350"/>
            <a:ext cx="4646602" cy="823912"/>
          </a:xfrm>
        </p:spPr>
        <p:txBody>
          <a:bodyPr/>
          <a:lstStyle/>
          <a:p>
            <a:r>
              <a:rPr lang="en-US">
                <a:latin typeface="Candara"/>
              </a:rPr>
              <a:t>The giver</a:t>
            </a:r>
          </a:p>
        </p:txBody>
      </p:sp>
      <p:sp>
        <p:nvSpPr>
          <p:cNvPr id="6" name="Content Placeholder 5">
            <a:extLst>
              <a:ext uri="{FF2B5EF4-FFF2-40B4-BE49-F238E27FC236}">
                <a16:creationId xmlns:a16="http://schemas.microsoft.com/office/drawing/2014/main" id="{2A7593A1-1204-4DEE-8798-F0070738854E}"/>
              </a:ext>
            </a:extLst>
          </p:cNvPr>
          <p:cNvSpPr>
            <a:spLocks noGrp="1"/>
          </p:cNvSpPr>
          <p:nvPr>
            <p:ph sz="quarter" idx="4"/>
          </p:nvPr>
        </p:nvSpPr>
        <p:spPr>
          <a:xfrm>
            <a:off x="6055024" y="2476859"/>
            <a:ext cx="4875210" cy="2717801"/>
          </a:xfrm>
        </p:spPr>
        <p:txBody>
          <a:bodyPr vert="horz" lIns="91440" tIns="45720" rIns="91440" bIns="45720" rtlCol="0" anchor="t">
            <a:normAutofit fontScale="92500" lnSpcReduction="10000"/>
          </a:bodyPr>
          <a:lstStyle/>
          <a:p>
            <a:pPr marL="0" indent="0">
              <a:buNone/>
            </a:pPr>
            <a:r>
              <a:rPr lang="en-US">
                <a:latin typeface="Candara"/>
              </a:rPr>
              <a:t>The Giver (and this wasn't for book clubs, I read this of my own accord) is similar in another way because they both sort of abandon their societies. Jonas (spoilers) runs away with Gabriel, and Montag runs away and joins the book readers</a:t>
            </a:r>
            <a:r>
              <a:rPr lang="en-US"/>
              <a:t>.</a:t>
            </a:r>
          </a:p>
        </p:txBody>
      </p:sp>
    </p:spTree>
    <p:extLst>
      <p:ext uri="{BB962C8B-B14F-4D97-AF65-F5344CB8AC3E}">
        <p14:creationId xmlns:p14="http://schemas.microsoft.com/office/powerpoint/2010/main" val="176691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4E9C-8B22-482F-94FA-28E589978892}"/>
              </a:ext>
            </a:extLst>
          </p:cNvPr>
          <p:cNvSpPr>
            <a:spLocks noGrp="1"/>
          </p:cNvSpPr>
          <p:nvPr>
            <p:ph type="title"/>
          </p:nvPr>
        </p:nvSpPr>
        <p:spPr/>
        <p:txBody>
          <a:bodyPr/>
          <a:lstStyle/>
          <a:p>
            <a:r>
              <a:rPr lang="en-US">
                <a:latin typeface="Candara"/>
              </a:rPr>
              <a:t>Most impactful signpost</a:t>
            </a:r>
          </a:p>
        </p:txBody>
      </p:sp>
      <p:sp>
        <p:nvSpPr>
          <p:cNvPr id="3" name="Content Placeholder 2">
            <a:extLst>
              <a:ext uri="{FF2B5EF4-FFF2-40B4-BE49-F238E27FC236}">
                <a16:creationId xmlns:a16="http://schemas.microsoft.com/office/drawing/2014/main" id="{7180B515-A2B5-48C2-B77B-CD4718386816}"/>
              </a:ext>
            </a:extLst>
          </p:cNvPr>
          <p:cNvSpPr>
            <a:spLocks noGrp="1"/>
          </p:cNvSpPr>
          <p:nvPr>
            <p:ph idx="1"/>
          </p:nvPr>
        </p:nvSpPr>
        <p:spPr/>
        <p:txBody>
          <a:bodyPr vert="horz" lIns="91440" tIns="45720" rIns="91440" bIns="45720" rtlCol="0" anchor="t">
            <a:normAutofit lnSpcReduction="10000"/>
          </a:bodyPr>
          <a:lstStyle/>
          <a:p>
            <a:pPr marL="0" indent="0">
              <a:buNone/>
            </a:pPr>
            <a:r>
              <a:rPr lang="en-US">
                <a:latin typeface="Candara"/>
              </a:rPr>
              <a:t>I think the most impactful signpost of Fahrenheit 451 was when Montag meets Clarisse, and Clarisse does the dandelion trick on him to see if he loves anyone. It shows he doesn't, and he realizes he doesn't actually love his wife, Mildred, like he used to. He tries to override this realization, meaning he was in denial. He wanted to fix things with her, but he realizes she is not who she used to be, and he avoids her then. This sort of is a tough question, because he has to ask himself if he should divorce her. This could be a</a:t>
            </a:r>
            <a:r>
              <a:rPr lang="en-US" i="1">
                <a:latin typeface="Candara"/>
              </a:rPr>
              <a:t> really </a:t>
            </a:r>
            <a:r>
              <a:rPr lang="en-US">
                <a:latin typeface="Candara"/>
              </a:rPr>
              <a:t>tough question.</a:t>
            </a:r>
            <a:endParaRPr lang="en-US" i="1">
              <a:latin typeface="Candara"/>
            </a:endParaRPr>
          </a:p>
        </p:txBody>
      </p:sp>
    </p:spTree>
    <p:extLst>
      <p:ext uri="{BB962C8B-B14F-4D97-AF65-F5344CB8AC3E}">
        <p14:creationId xmlns:p14="http://schemas.microsoft.com/office/powerpoint/2010/main" val="352119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A6357-9DD6-4D88-82CF-9D74886BE96C}"/>
              </a:ext>
            </a:extLst>
          </p:cNvPr>
          <p:cNvSpPr>
            <a:spLocks noGrp="1"/>
          </p:cNvSpPr>
          <p:nvPr>
            <p:ph type="title"/>
          </p:nvPr>
        </p:nvSpPr>
        <p:spPr/>
        <p:txBody>
          <a:bodyPr/>
          <a:lstStyle/>
          <a:p>
            <a:r>
              <a:rPr lang="en-US"/>
              <a:t>conclusion</a:t>
            </a:r>
            <a:endParaRPr lang="en-US" err="1"/>
          </a:p>
        </p:txBody>
      </p:sp>
      <p:sp>
        <p:nvSpPr>
          <p:cNvPr id="3" name="Content Placeholder 2">
            <a:extLst>
              <a:ext uri="{FF2B5EF4-FFF2-40B4-BE49-F238E27FC236}">
                <a16:creationId xmlns:a16="http://schemas.microsoft.com/office/drawing/2014/main" id="{CF024749-C9E6-4B69-82C6-7D41518B23F3}"/>
              </a:ext>
            </a:extLst>
          </p:cNvPr>
          <p:cNvSpPr>
            <a:spLocks noGrp="1"/>
          </p:cNvSpPr>
          <p:nvPr>
            <p:ph idx="1"/>
          </p:nvPr>
        </p:nvSpPr>
        <p:spPr/>
        <p:txBody>
          <a:bodyPr vert="horz" lIns="91440" tIns="45720" rIns="91440" bIns="45720" rtlCol="0" anchor="t">
            <a:normAutofit/>
          </a:bodyPr>
          <a:lstStyle/>
          <a:p>
            <a:pPr marL="0" indent="0">
              <a:buNone/>
            </a:pPr>
            <a:r>
              <a:rPr lang="en-US"/>
              <a:t>In conclusion, Montag flees to the edge of town and meets the book readers (not their actual names, but for a general term, I'll call them the book readers) and he watches as the city explodes from the newly declared war. He and the book readers escape and go through perilous journeys climbing cliffs and surviving in the rivers. The book ends here.</a:t>
            </a:r>
          </a:p>
          <a:p>
            <a:pPr marL="0" indent="0">
              <a:buNone/>
            </a:pPr>
            <a:endParaRPr lang="en-US"/>
          </a:p>
        </p:txBody>
      </p:sp>
    </p:spTree>
    <p:extLst>
      <p:ext uri="{BB962C8B-B14F-4D97-AF65-F5344CB8AC3E}">
        <p14:creationId xmlns:p14="http://schemas.microsoft.com/office/powerpoint/2010/main" val="285831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a:t>SUMMARY </a:t>
            </a:r>
          </a:p>
        </p:txBody>
      </p:sp>
      <p:sp>
        <p:nvSpPr>
          <p:cNvPr id="3" name="Content Placeholder 2"/>
          <p:cNvSpPr>
            <a:spLocks noGrp="1"/>
          </p:cNvSpPr>
          <p:nvPr>
            <p:ph idx="1"/>
          </p:nvPr>
        </p:nvSpPr>
        <p:spPr/>
        <p:txBody>
          <a:bodyPr>
            <a:normAutofit lnSpcReduction="10000"/>
          </a:bodyPr>
          <a:lstStyle/>
          <a:p>
            <a:pPr marL="0" indent="0">
              <a:buNone/>
            </a:pPr>
            <a:r>
              <a:rPr lang="en-US">
                <a:latin typeface="Candara" panose="020E0502030303020204" pitchFamily="34" charset="0"/>
              </a:rPr>
              <a:t>Fahrenheit 451 is mainly about Guy Montag. He is a fireman. Houses nowadays are fireproof, so he burns books instead. In the 24</a:t>
            </a:r>
            <a:r>
              <a:rPr lang="en-US" baseline="30000">
                <a:latin typeface="Candara" panose="020E0502030303020204" pitchFamily="34" charset="0"/>
              </a:rPr>
              <a:t>th</a:t>
            </a:r>
            <a:r>
              <a:rPr lang="en-US">
                <a:latin typeface="Candara" panose="020E0502030303020204" pitchFamily="34" charset="0"/>
              </a:rPr>
              <a:t> century, books are illegal. Montag meets a new neighbor, </a:t>
            </a:r>
            <a:r>
              <a:rPr lang="en-US" err="1">
                <a:latin typeface="Candara" panose="020E0502030303020204" pitchFamily="34" charset="0"/>
              </a:rPr>
              <a:t>Clarrise</a:t>
            </a:r>
            <a:r>
              <a:rPr lang="en-US">
                <a:latin typeface="Candara" panose="020E0502030303020204" pitchFamily="34" charset="0"/>
              </a:rPr>
              <a:t>. She questions him in a lighthearted way, but it really challenges him. He starts to wonder if books are really a good thing, and he steals some from an old woman he burns when she refused to leave so they could burn her library. He feels bad, and eventually, he snaps. He leaves the city, after war is announced. He leaves with some more book junkies, after there is a man hunt for him.</a:t>
            </a:r>
          </a:p>
        </p:txBody>
      </p:sp>
    </p:spTree>
    <p:extLst>
      <p:ext uri="{BB962C8B-B14F-4D97-AF65-F5344CB8AC3E}">
        <p14:creationId xmlns:p14="http://schemas.microsoft.com/office/powerpoint/2010/main" val="86928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Plot diagram</a:t>
            </a:r>
          </a:p>
        </p:txBody>
      </p:sp>
      <p:pic>
        <p:nvPicPr>
          <p:cNvPr id="4" name="Content Placeholder 3" descr="&lt;strong&gt;Plot diagram&lt;/strong&gt;"/>
          <p:cNvPicPr>
            <a:picLocks noGrp="1" noChangeAspect="1"/>
          </p:cNvPicPr>
          <p:nvPr>
            <p:ph idx="1"/>
          </p:nvPr>
        </p:nvPicPr>
        <p:blipFill>
          <a:blip r:embed="rId2">
            <a:grayscl/>
            <a:extLst>
              <a:ext uri="{28A0092B-C50C-407E-A947-70E740481C1C}">
                <a14:useLocalDpi xmlns:a14="http://schemas.microsoft.com/office/drawing/2010/main" val="0"/>
              </a:ext>
            </a:extLst>
          </a:blip>
          <a:stretch>
            <a:fillRect/>
          </a:stretch>
        </p:blipFill>
        <p:spPr>
          <a:xfrm>
            <a:off x="1593669" y="1606731"/>
            <a:ext cx="8634547" cy="4781006"/>
          </a:xfrm>
        </p:spPr>
      </p:pic>
      <p:sp>
        <p:nvSpPr>
          <p:cNvPr id="5" name="TextBox 4"/>
          <p:cNvSpPr txBox="1"/>
          <p:nvPr/>
        </p:nvSpPr>
        <p:spPr>
          <a:xfrm>
            <a:off x="1593669" y="4701894"/>
            <a:ext cx="2860765" cy="369332"/>
          </a:xfrm>
          <a:prstGeom prst="rect">
            <a:avLst/>
          </a:prstGeom>
          <a:noFill/>
        </p:spPr>
        <p:txBody>
          <a:bodyPr wrap="square" rtlCol="0">
            <a:spAutoFit/>
          </a:bodyPr>
          <a:lstStyle/>
          <a:p>
            <a:r>
              <a:rPr lang="en-US">
                <a:solidFill>
                  <a:schemeClr val="bg1"/>
                </a:solidFill>
                <a:latin typeface="Candara" panose="020E0502030303020204" pitchFamily="34" charset="0"/>
              </a:rPr>
              <a:t>Montag meets </a:t>
            </a:r>
            <a:r>
              <a:rPr lang="en-US" err="1">
                <a:solidFill>
                  <a:schemeClr val="bg1"/>
                </a:solidFill>
                <a:latin typeface="Candara" panose="020E0502030303020204" pitchFamily="34" charset="0"/>
              </a:rPr>
              <a:t>Clarrise</a:t>
            </a:r>
            <a:r>
              <a:rPr lang="en-US">
                <a:solidFill>
                  <a:schemeClr val="bg1"/>
                </a:solidFill>
                <a:latin typeface="Candara" panose="020E0502030303020204" pitchFamily="34" charset="0"/>
              </a:rPr>
              <a:t>.</a:t>
            </a:r>
            <a:endParaRPr lang="en-US" sz="1800" kern="1200">
              <a:solidFill>
                <a:schemeClr val="bg1"/>
              </a:solidFill>
              <a:latin typeface="Candara" panose="020E0502030303020204" pitchFamily="34" charset="0"/>
            </a:endParaRPr>
          </a:p>
        </p:txBody>
      </p:sp>
      <p:sp>
        <p:nvSpPr>
          <p:cNvPr id="6" name="TextBox 5"/>
          <p:cNvSpPr txBox="1"/>
          <p:nvPr/>
        </p:nvSpPr>
        <p:spPr>
          <a:xfrm>
            <a:off x="1998616" y="3085301"/>
            <a:ext cx="3004457" cy="369332"/>
          </a:xfrm>
          <a:prstGeom prst="rect">
            <a:avLst/>
          </a:prstGeom>
          <a:noFill/>
        </p:spPr>
        <p:txBody>
          <a:bodyPr wrap="square" rtlCol="0">
            <a:spAutoFit/>
          </a:bodyPr>
          <a:lstStyle/>
          <a:p>
            <a:r>
              <a:rPr lang="en-US" sz="1800" kern="1200">
                <a:solidFill>
                  <a:schemeClr val="bg1"/>
                </a:solidFill>
                <a:latin typeface="Candara" panose="020E0502030303020204" pitchFamily="34" charset="0"/>
              </a:rPr>
              <a:t>Montag gets “The itch” .</a:t>
            </a:r>
          </a:p>
        </p:txBody>
      </p:sp>
      <p:sp>
        <p:nvSpPr>
          <p:cNvPr id="7" name="TextBox 6"/>
          <p:cNvSpPr txBox="1"/>
          <p:nvPr/>
        </p:nvSpPr>
        <p:spPr>
          <a:xfrm rot="10800000" flipH="1" flipV="1">
            <a:off x="5617029" y="1912422"/>
            <a:ext cx="2782388" cy="369332"/>
          </a:xfrm>
          <a:prstGeom prst="rect">
            <a:avLst/>
          </a:prstGeom>
          <a:noFill/>
        </p:spPr>
        <p:txBody>
          <a:bodyPr wrap="square" rtlCol="0">
            <a:spAutoFit/>
          </a:bodyPr>
          <a:lstStyle/>
          <a:p>
            <a:r>
              <a:rPr lang="en-US" sz="1800" kern="1200">
                <a:solidFill>
                  <a:schemeClr val="bg1"/>
                </a:solidFill>
                <a:latin typeface="Candara" panose="020E0502030303020204" pitchFamily="34" charset="0"/>
              </a:rPr>
              <a:t>Montag ki</a:t>
            </a:r>
            <a:r>
              <a:rPr lang="en-US">
                <a:solidFill>
                  <a:schemeClr val="bg1"/>
                </a:solidFill>
                <a:latin typeface="Candara" panose="020E0502030303020204" pitchFamily="34" charset="0"/>
              </a:rPr>
              <a:t>lls Beatty.</a:t>
            </a:r>
            <a:endParaRPr lang="en-US" sz="1800" kern="1200">
              <a:solidFill>
                <a:schemeClr val="bg1"/>
              </a:solidFill>
              <a:latin typeface="Candara" panose="020E0502030303020204" pitchFamily="34" charset="0"/>
            </a:endParaRPr>
          </a:p>
        </p:txBody>
      </p:sp>
      <p:sp>
        <p:nvSpPr>
          <p:cNvPr id="8" name="TextBox 7"/>
          <p:cNvSpPr txBox="1"/>
          <p:nvPr/>
        </p:nvSpPr>
        <p:spPr>
          <a:xfrm>
            <a:off x="5408023" y="3627902"/>
            <a:ext cx="1005840" cy="646331"/>
          </a:xfrm>
          <a:prstGeom prst="rect">
            <a:avLst/>
          </a:prstGeom>
          <a:noFill/>
        </p:spPr>
        <p:txBody>
          <a:bodyPr wrap="square" rtlCol="0">
            <a:spAutoFit/>
          </a:bodyPr>
          <a:lstStyle/>
          <a:p>
            <a:r>
              <a:rPr lang="en-US" sz="1800" kern="1200">
                <a:solidFill>
                  <a:schemeClr val="tx1"/>
                </a:solidFill>
                <a:latin typeface="+mn-lt"/>
                <a:ea typeface="+mn-ea"/>
                <a:cs typeface="+mn-cs"/>
              </a:rPr>
              <a:t>Your text here</a:t>
            </a:r>
          </a:p>
        </p:txBody>
      </p:sp>
      <p:sp>
        <p:nvSpPr>
          <p:cNvPr id="3" name="TextBox 2"/>
          <p:cNvSpPr txBox="1"/>
          <p:nvPr/>
        </p:nvSpPr>
        <p:spPr>
          <a:xfrm>
            <a:off x="2743200" y="316302"/>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000000"/>
                </a:solidFill>
                <a:latin typeface="Candara"/>
              </a:rPr>
              <a:t>Montag sees the city blow up, and he and the book readers escape.</a:t>
            </a:r>
          </a:p>
        </p:txBody>
      </p:sp>
      <p:sp>
        <p:nvSpPr>
          <p:cNvPr id="9" name="TextBox 8"/>
          <p:cNvSpPr txBox="1"/>
          <p:nvPr/>
        </p:nvSpPr>
        <p:spPr>
          <a:xfrm>
            <a:off x="5991225" y="2862532"/>
            <a:ext cx="538003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000000"/>
                </a:solidFill>
                <a:latin typeface="Candara"/>
              </a:rPr>
              <a:t>Montag escapes to the camp of book readers.</a:t>
            </a:r>
          </a:p>
        </p:txBody>
      </p:sp>
      <p:sp>
        <p:nvSpPr>
          <p:cNvPr id="10" name="TextBox 9"/>
          <p:cNvSpPr txBox="1"/>
          <p:nvPr/>
        </p:nvSpPr>
        <p:spPr>
          <a:xfrm>
            <a:off x="4997569" y="3480758"/>
            <a:ext cx="27432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Click to add text</a:t>
            </a:r>
          </a:p>
        </p:txBody>
      </p:sp>
    </p:spTree>
    <p:extLst>
      <p:ext uri="{BB962C8B-B14F-4D97-AF65-F5344CB8AC3E}">
        <p14:creationId xmlns:p14="http://schemas.microsoft.com/office/powerpoint/2010/main" val="249069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ndara"/>
              </a:rPr>
              <a:t>Setting (time and place, AND TONE OF THE AUTHOR</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latin typeface="Candara"/>
              </a:rPr>
              <a:t>Where?</a:t>
            </a:r>
          </a:p>
          <a:p>
            <a:pPr marL="0" indent="0">
              <a:buNone/>
            </a:pPr>
            <a:r>
              <a:rPr lang="en-US">
                <a:latin typeface="Candara"/>
              </a:rPr>
              <a:t>The city (It doesn't specify WHAT city, but probably in America)</a:t>
            </a:r>
          </a:p>
          <a:p>
            <a:pPr marL="0" indent="0">
              <a:buNone/>
            </a:pPr>
            <a:r>
              <a:rPr lang="en-US">
                <a:latin typeface="Candara"/>
              </a:rPr>
              <a:t>When?</a:t>
            </a:r>
          </a:p>
          <a:p>
            <a:pPr marL="0" indent="0">
              <a:buNone/>
            </a:pPr>
            <a:r>
              <a:rPr lang="en-US">
                <a:latin typeface="Candara"/>
              </a:rPr>
              <a:t>Sometime in the 24th century</a:t>
            </a:r>
          </a:p>
          <a:p>
            <a:pPr marL="0" indent="0">
              <a:buNone/>
            </a:pPr>
            <a:r>
              <a:rPr lang="en-US">
                <a:latin typeface="Candara"/>
              </a:rPr>
              <a:t>Tone?</a:t>
            </a:r>
          </a:p>
          <a:p>
            <a:pPr marL="0" indent="0">
              <a:buNone/>
            </a:pPr>
            <a:r>
              <a:rPr lang="en-US">
                <a:latin typeface="Candara"/>
              </a:rPr>
              <a:t>The author has a sort of depressing tone toward the book</a:t>
            </a:r>
          </a:p>
          <a:p>
            <a:pPr marL="0" indent="0">
              <a:buNone/>
            </a:pPr>
            <a:endParaRPr lang="en-US">
              <a:latin typeface="Candara"/>
            </a:endParaRPr>
          </a:p>
        </p:txBody>
      </p:sp>
    </p:spTree>
    <p:extLst>
      <p:ext uri="{BB962C8B-B14F-4D97-AF65-F5344CB8AC3E}">
        <p14:creationId xmlns:p14="http://schemas.microsoft.com/office/powerpoint/2010/main" val="15308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ndara"/>
              </a:rPr>
              <a:t>Main character traits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latin typeface="Candara"/>
              </a:rPr>
              <a:t>-Montag seems to be depressed and confused throughout the book.</a:t>
            </a:r>
          </a:p>
          <a:p>
            <a:pPr marL="0" indent="0">
              <a:buNone/>
            </a:pPr>
            <a:r>
              <a:rPr lang="en-US">
                <a:latin typeface="Candara"/>
              </a:rPr>
              <a:t>-He seems kind of gruff, like he wants to do his job and just go home.</a:t>
            </a:r>
          </a:p>
          <a:p>
            <a:pPr marL="0" indent="0">
              <a:buNone/>
            </a:pPr>
            <a:r>
              <a:rPr lang="en-US">
                <a:latin typeface="Candara"/>
              </a:rPr>
              <a:t>-He also seems kind of annoyed at his (ex) wife, Mildred, because she wants to spend all his money on TV walls, and new technology.</a:t>
            </a:r>
          </a:p>
          <a:p>
            <a:pPr marL="0" indent="0">
              <a:buNone/>
            </a:pPr>
            <a:r>
              <a:rPr lang="en-US">
                <a:latin typeface="Candara"/>
              </a:rPr>
              <a:t>-He seems really "woe is me" sort of vibe.</a:t>
            </a:r>
          </a:p>
        </p:txBody>
      </p:sp>
    </p:spTree>
    <p:extLst>
      <p:ext uri="{BB962C8B-B14F-4D97-AF65-F5344CB8AC3E}">
        <p14:creationId xmlns:p14="http://schemas.microsoft.com/office/powerpoint/2010/main" val="250475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ndara"/>
              </a:rPr>
              <a:t>Main conflict</a:t>
            </a:r>
          </a:p>
        </p:txBody>
      </p:sp>
      <p:sp>
        <p:nvSpPr>
          <p:cNvPr id="3" name="Content Placeholder 2"/>
          <p:cNvSpPr>
            <a:spLocks noGrp="1"/>
          </p:cNvSpPr>
          <p:nvPr>
            <p:ph idx="1"/>
          </p:nvPr>
        </p:nvSpPr>
        <p:spPr>
          <a:xfrm>
            <a:off x="1141413" y="2085009"/>
            <a:ext cx="9905999" cy="3541714"/>
          </a:xfrm>
        </p:spPr>
        <p:txBody>
          <a:bodyPr vert="horz" lIns="91440" tIns="45720" rIns="91440" bIns="45720" rtlCol="0" anchor="t">
            <a:normAutofit/>
          </a:bodyPr>
          <a:lstStyle/>
          <a:p>
            <a:pPr marL="0" indent="0">
              <a:buNone/>
            </a:pPr>
            <a:r>
              <a:rPr lang="en-US">
                <a:latin typeface="Candara"/>
              </a:rPr>
              <a:t>The main conflict is really Montag questioning everything he knows, mostly about knowledge and books. Every one tells him that books are bad, and learning should not be happening, and all you should do is be happy. He wonders about this, and soon he steals some books from a house, and he worries about getting caught with his new found enjoyment. He flees and kills Captain Beatty, and then there is a manhunt for him.</a:t>
            </a:r>
          </a:p>
        </p:txBody>
      </p:sp>
    </p:spTree>
    <p:extLst>
      <p:ext uri="{BB962C8B-B14F-4D97-AF65-F5344CB8AC3E}">
        <p14:creationId xmlns:p14="http://schemas.microsoft.com/office/powerpoint/2010/main" val="386514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703B2-8169-4FFB-A99A-4FD149C1500E}"/>
              </a:ext>
            </a:extLst>
          </p:cNvPr>
          <p:cNvSpPr>
            <a:spLocks noGrp="1"/>
          </p:cNvSpPr>
          <p:nvPr>
            <p:ph type="title"/>
          </p:nvPr>
        </p:nvSpPr>
        <p:spPr/>
        <p:txBody>
          <a:bodyPr/>
          <a:lstStyle/>
          <a:p>
            <a:r>
              <a:rPr lang="en-US">
                <a:latin typeface="Candara"/>
              </a:rPr>
              <a:t>Theme #1</a:t>
            </a:r>
          </a:p>
        </p:txBody>
      </p:sp>
      <p:sp>
        <p:nvSpPr>
          <p:cNvPr id="3" name="Content Placeholder 2">
            <a:extLst>
              <a:ext uri="{FF2B5EF4-FFF2-40B4-BE49-F238E27FC236}">
                <a16:creationId xmlns:a16="http://schemas.microsoft.com/office/drawing/2014/main" id="{019E1959-1A46-4DB6-9AC9-23C71696FE5C}"/>
              </a:ext>
            </a:extLst>
          </p:cNvPr>
          <p:cNvSpPr>
            <a:spLocks noGrp="1"/>
          </p:cNvSpPr>
          <p:nvPr>
            <p:ph idx="1"/>
          </p:nvPr>
        </p:nvSpPr>
        <p:spPr/>
        <p:txBody>
          <a:bodyPr vert="horz" lIns="91440" tIns="45720" rIns="91440" bIns="45720" rtlCol="0" anchor="t">
            <a:normAutofit/>
          </a:bodyPr>
          <a:lstStyle/>
          <a:p>
            <a:pPr marL="0" indent="0">
              <a:buNone/>
            </a:pPr>
            <a:r>
              <a:rPr lang="en-US">
                <a:latin typeface="Candara"/>
              </a:rPr>
              <a:t>The first theme is that you shouldn't listen to society, you should </a:t>
            </a:r>
            <a:r>
              <a:rPr lang="en-US" err="1">
                <a:latin typeface="Candara"/>
              </a:rPr>
              <a:t>follw</a:t>
            </a:r>
            <a:r>
              <a:rPr lang="en-US">
                <a:latin typeface="Candara"/>
              </a:rPr>
              <a:t> what you think is right.</a:t>
            </a:r>
            <a:endParaRPr lang="en-US">
              <a:latin typeface="Tw Cen MT"/>
            </a:endParaRPr>
          </a:p>
          <a:p>
            <a:pPr marL="0" indent="0">
              <a:buNone/>
            </a:pPr>
            <a:endParaRPr lang="en-US">
              <a:latin typeface="Candara"/>
            </a:endParaRPr>
          </a:p>
          <a:p>
            <a:pPr marL="0" indent="0">
              <a:buNone/>
            </a:pPr>
            <a:r>
              <a:rPr lang="en-US">
                <a:latin typeface="Candara"/>
              </a:rPr>
              <a:t>Montag was listening to society; he had a shell, (the music-earbud-thingy)</a:t>
            </a:r>
          </a:p>
          <a:p>
            <a:pPr marL="0" indent="0">
              <a:buNone/>
            </a:pPr>
            <a:r>
              <a:rPr lang="en-US">
                <a:latin typeface="Candara"/>
              </a:rPr>
              <a:t>He had TV walls, he did everything society said to, and he wasn't happy. When he started to read books, he noticed more things, and he seemed a little more confidant toward the end of the book.</a:t>
            </a:r>
          </a:p>
        </p:txBody>
      </p:sp>
    </p:spTree>
    <p:extLst>
      <p:ext uri="{BB962C8B-B14F-4D97-AF65-F5344CB8AC3E}">
        <p14:creationId xmlns:p14="http://schemas.microsoft.com/office/powerpoint/2010/main" val="104452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C7CF5-FB88-422B-B473-4606253FB950}"/>
              </a:ext>
            </a:extLst>
          </p:cNvPr>
          <p:cNvSpPr>
            <a:spLocks noGrp="1"/>
          </p:cNvSpPr>
          <p:nvPr>
            <p:ph type="title"/>
          </p:nvPr>
        </p:nvSpPr>
        <p:spPr/>
        <p:txBody>
          <a:bodyPr/>
          <a:lstStyle/>
          <a:p>
            <a:r>
              <a:rPr lang="en-US"/>
              <a:t>Theme #2</a:t>
            </a:r>
          </a:p>
        </p:txBody>
      </p:sp>
      <p:sp>
        <p:nvSpPr>
          <p:cNvPr id="3" name="Content Placeholder 2">
            <a:extLst>
              <a:ext uri="{FF2B5EF4-FFF2-40B4-BE49-F238E27FC236}">
                <a16:creationId xmlns:a16="http://schemas.microsoft.com/office/drawing/2014/main" id="{21CADF62-CBC9-480E-AAA2-5F88B4033027}"/>
              </a:ext>
            </a:extLst>
          </p:cNvPr>
          <p:cNvSpPr>
            <a:spLocks noGrp="1"/>
          </p:cNvSpPr>
          <p:nvPr>
            <p:ph idx="1"/>
          </p:nvPr>
        </p:nvSpPr>
        <p:spPr/>
        <p:txBody>
          <a:bodyPr vert="horz" lIns="91440" tIns="45720" rIns="91440" bIns="45720" rtlCol="0" anchor="t">
            <a:normAutofit/>
          </a:bodyPr>
          <a:lstStyle/>
          <a:p>
            <a:pPr marL="0" indent="0">
              <a:buNone/>
            </a:pPr>
            <a:r>
              <a:rPr lang="en-US"/>
              <a:t>The second theme is </a:t>
            </a:r>
            <a:r>
              <a:rPr lang="en-US" err="1"/>
              <a:t>dissatifaction</a:t>
            </a:r>
            <a:r>
              <a:rPr lang="en-US"/>
              <a:t>.</a:t>
            </a:r>
          </a:p>
          <a:p>
            <a:pPr marL="0" indent="0">
              <a:buNone/>
            </a:pPr>
            <a:endParaRPr lang="en-US"/>
          </a:p>
          <a:p>
            <a:pPr marL="0" indent="0">
              <a:buNone/>
            </a:pPr>
            <a:r>
              <a:rPr lang="en-US"/>
              <a:t>Montag throughout the whole of the book is very, for lack of a better word, </a:t>
            </a:r>
            <a:r>
              <a:rPr lang="en-US" err="1"/>
              <a:t>dissatified</a:t>
            </a:r>
            <a:r>
              <a:rPr lang="en-US"/>
              <a:t>, he no longer loves his wife Mildred, and he seems to no longer enjoy his job, and he seems depressed and unconfident. </a:t>
            </a:r>
          </a:p>
        </p:txBody>
      </p:sp>
    </p:spTree>
    <p:extLst>
      <p:ext uri="{BB962C8B-B14F-4D97-AF65-F5344CB8AC3E}">
        <p14:creationId xmlns:p14="http://schemas.microsoft.com/office/powerpoint/2010/main" val="107890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108D7-0406-4138-A119-AC81883BD818}"/>
              </a:ext>
            </a:extLst>
          </p:cNvPr>
          <p:cNvSpPr>
            <a:spLocks noGrp="1"/>
          </p:cNvSpPr>
          <p:nvPr>
            <p:ph type="title"/>
          </p:nvPr>
        </p:nvSpPr>
        <p:spPr/>
        <p:txBody>
          <a:bodyPr/>
          <a:lstStyle/>
          <a:p>
            <a:r>
              <a:rPr lang="en-US"/>
              <a:t>Theme #3</a:t>
            </a:r>
          </a:p>
        </p:txBody>
      </p:sp>
      <p:sp>
        <p:nvSpPr>
          <p:cNvPr id="3" name="Content Placeholder 2">
            <a:extLst>
              <a:ext uri="{FF2B5EF4-FFF2-40B4-BE49-F238E27FC236}">
                <a16:creationId xmlns:a16="http://schemas.microsoft.com/office/drawing/2014/main" id="{D7683CF7-E0A0-43F0-9F2F-BA0B61F340F8}"/>
              </a:ext>
            </a:extLst>
          </p:cNvPr>
          <p:cNvSpPr>
            <a:spLocks noGrp="1"/>
          </p:cNvSpPr>
          <p:nvPr>
            <p:ph idx="1"/>
          </p:nvPr>
        </p:nvSpPr>
        <p:spPr/>
        <p:txBody>
          <a:bodyPr vert="horz" lIns="91440" tIns="45720" rIns="91440" bIns="45720" rtlCol="0" anchor="t">
            <a:normAutofit/>
          </a:bodyPr>
          <a:lstStyle/>
          <a:p>
            <a:pPr marL="0" indent="0">
              <a:buNone/>
            </a:pPr>
            <a:r>
              <a:rPr lang="en-US"/>
              <a:t>The third and last theme in this book is violence.</a:t>
            </a:r>
          </a:p>
          <a:p>
            <a:pPr marL="0" indent="0">
              <a:buNone/>
            </a:pPr>
            <a:endParaRPr lang="en-US"/>
          </a:p>
          <a:p>
            <a:pPr marL="0" indent="0">
              <a:buNone/>
            </a:pPr>
            <a:r>
              <a:rPr lang="en-US"/>
              <a:t>Montag notices that society is now a more violence-apt, and he realizes that he contributes to that, by burning books. He realizes that he was a bully in his school when he was younger, and he bullied and beat up the kids who learned well, and were well behaved. </a:t>
            </a:r>
          </a:p>
        </p:txBody>
      </p:sp>
    </p:spTree>
    <p:extLst>
      <p:ext uri="{BB962C8B-B14F-4D97-AF65-F5344CB8AC3E}">
        <p14:creationId xmlns:p14="http://schemas.microsoft.com/office/powerpoint/2010/main" val="417119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Fahrenheit 451</vt:lpstr>
      <vt:lpstr>SUMMARY </vt:lpstr>
      <vt:lpstr>Plot diagram</vt:lpstr>
      <vt:lpstr>Setting (time and place, AND TONE OF THE AUTHOR</vt:lpstr>
      <vt:lpstr>Main character traits</vt:lpstr>
      <vt:lpstr>Main conflict</vt:lpstr>
      <vt:lpstr>Theme #1</vt:lpstr>
      <vt:lpstr>Theme #2</vt:lpstr>
      <vt:lpstr>Theme #3</vt:lpstr>
      <vt:lpstr>Compare to another story</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cp:revision>1</cp:revision>
  <dcterms:modified xsi:type="dcterms:W3CDTF">2017-10-23T12:11:08Z</dcterms:modified>
</cp:coreProperties>
</file>